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64" r:id="rId2"/>
    <p:sldId id="292" r:id="rId3"/>
    <p:sldId id="366" r:id="rId4"/>
    <p:sldId id="293" r:id="rId5"/>
    <p:sldId id="431" r:id="rId6"/>
    <p:sldId id="295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24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8" r:id="rId23"/>
    <p:sldId id="449" r:id="rId24"/>
    <p:sldId id="450" r:id="rId25"/>
    <p:sldId id="446" r:id="rId26"/>
    <p:sldId id="3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2" autoAdjust="0"/>
    <p:restoredTop sz="90924" autoAdjust="0"/>
  </p:normalViewPr>
  <p:slideViewPr>
    <p:cSldViewPr snapToGrid="0">
      <p:cViewPr varScale="1">
        <p:scale>
          <a:sx n="119" d="100"/>
          <a:sy n="119" d="100"/>
        </p:scale>
        <p:origin x="1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Sync-BN is critical for Semantic Segmentation tasks due to the nature that the memory consumption is higher and therefore effective batch-size on each GPU is smaller.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0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tiff"/><Relationship Id="rId4" Type="http://schemas.openxmlformats.org/officeDocument/2006/relationships/hyperlink" Target="https://github.com/dmlc/gluon-c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: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Semantic Segmentation Models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ABC42F-AC1A-524A-8754-62A0DA0DFBE4}"/>
              </a:ext>
            </a:extLst>
          </p:cNvPr>
          <p:cNvSpPr txBox="1">
            <a:spLocks/>
          </p:cNvSpPr>
          <p:nvPr/>
        </p:nvSpPr>
        <p:spPr>
          <a:xfrm>
            <a:off x="3843285" y="5731352"/>
            <a:ext cx="3847807" cy="5600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Dilated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Residual Network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99313A-73A7-7D4E-A7DB-FD865D14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58" y="1963710"/>
            <a:ext cx="4003928" cy="344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14E508-7AE4-8249-831D-F7C004E1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085" y="1963710"/>
            <a:ext cx="4250459" cy="344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Semantic Segmentation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1BD844-C8B3-684C-AF8A-B1FB4DD07025}"/>
              </a:ext>
            </a:extLst>
          </p:cNvPr>
          <p:cNvSpPr txBox="1">
            <a:spLocks/>
          </p:cNvSpPr>
          <p:nvPr/>
        </p:nvSpPr>
        <p:spPr>
          <a:xfrm>
            <a:off x="1009576" y="5087262"/>
            <a:ext cx="2257642" cy="395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FCN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Dilation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9E1CE7-364C-E241-BFFB-B63E7DB638B1}"/>
              </a:ext>
            </a:extLst>
          </p:cNvPr>
          <p:cNvGrpSpPr/>
          <p:nvPr/>
        </p:nvGrpSpPr>
        <p:grpSpPr>
          <a:xfrm>
            <a:off x="1438224" y="1834636"/>
            <a:ext cx="9315552" cy="2235821"/>
            <a:chOff x="1808725" y="1527122"/>
            <a:chExt cx="6185416" cy="14134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EB5135-5E56-5844-ADA6-C8D066066767}"/>
                </a:ext>
              </a:extLst>
            </p:cNvPr>
            <p:cNvGrpSpPr/>
            <p:nvPr/>
          </p:nvGrpSpPr>
          <p:grpSpPr>
            <a:xfrm>
              <a:off x="1808725" y="1527122"/>
              <a:ext cx="2630716" cy="1413404"/>
              <a:chOff x="460998" y="1519066"/>
              <a:chExt cx="3758076" cy="20139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46016BC-248E-524D-91BD-7B450DB26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0998" y="1519066"/>
                <a:ext cx="3758076" cy="2013919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819B86-0239-CA4E-8987-F2405175FE0A}"/>
                  </a:ext>
                </a:extLst>
              </p:cNvPr>
              <p:cNvSpPr/>
              <p:nvPr/>
            </p:nvSpPr>
            <p:spPr>
              <a:xfrm>
                <a:off x="1780674" y="2286000"/>
                <a:ext cx="1235242" cy="604569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EB4B75-297C-CA4F-95BD-6A04FEFB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236" y="1788809"/>
              <a:ext cx="2630905" cy="97741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AC6A9E7-0B3E-4C47-A32D-DF92E8DF7B26}"/>
                </a:ext>
              </a:extLst>
            </p:cNvPr>
            <p:cNvCxnSpPr>
              <a:cxnSpLocks/>
              <a:stCxn id="9" idx="1"/>
              <a:endCxn id="12" idx="3"/>
            </p:cNvCxnSpPr>
            <p:nvPr/>
          </p:nvCxnSpPr>
          <p:spPr>
            <a:xfrm flipH="1">
              <a:off x="3597210" y="2277518"/>
              <a:ext cx="17660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094CDD9-6055-2D4A-8799-D438FA08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62" y="4628360"/>
            <a:ext cx="4511655" cy="1682958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D98F0B71-B3FE-124A-A544-4FD7C9167552}"/>
              </a:ext>
            </a:extLst>
          </p:cNvPr>
          <p:cNvSpPr/>
          <p:nvPr/>
        </p:nvSpPr>
        <p:spPr>
          <a:xfrm rot="5400000">
            <a:off x="5762386" y="2418082"/>
            <a:ext cx="490808" cy="3862733"/>
          </a:xfrm>
          <a:prstGeom prst="rightBrace">
            <a:avLst>
              <a:gd name="adj1" fmla="val 8333"/>
              <a:gd name="adj2" fmla="val 51661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Semantic Segmentation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1BD844-C8B3-684C-AF8A-B1FB4DD07025}"/>
              </a:ext>
            </a:extLst>
          </p:cNvPr>
          <p:cNvSpPr txBox="1">
            <a:spLocks/>
          </p:cNvSpPr>
          <p:nvPr/>
        </p:nvSpPr>
        <p:spPr>
          <a:xfrm>
            <a:off x="3355783" y="5722882"/>
            <a:ext cx="5480434" cy="395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PSP: Pyramid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Scene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Parsing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Network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0B4192-1112-FC47-A19D-1CB96304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2" y="1958232"/>
            <a:ext cx="10571023" cy="34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6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Semantic Segmentation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1BD844-C8B3-684C-AF8A-B1FB4DD07025}"/>
              </a:ext>
            </a:extLst>
          </p:cNvPr>
          <p:cNvSpPr txBox="1">
            <a:spLocks/>
          </p:cNvSpPr>
          <p:nvPr/>
        </p:nvSpPr>
        <p:spPr>
          <a:xfrm>
            <a:off x="5131052" y="5722882"/>
            <a:ext cx="1929895" cy="395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DeepLab</a:t>
            </a:r>
            <a:r>
              <a:rPr lang="en-US" altLang="zh-CN" dirty="0">
                <a:solidFill>
                  <a:schemeClr val="bg1"/>
                </a:solidFill>
              </a:rPr>
              <a:t> v3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34EA-6805-F74C-965B-02D94666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6" y="1968244"/>
            <a:ext cx="10617648" cy="33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7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dirty="0">
                <a:latin typeface="+mj-lt"/>
              </a:rPr>
              <a:t>Implement SOTA Instance Segmentation Models</a:t>
            </a:r>
            <a:endParaRPr lang="en-US" sz="3733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D234FC-71F5-C74E-BFEC-707646FABEC5}"/>
              </a:ext>
            </a:extLst>
          </p:cNvPr>
          <p:cNvSpPr txBox="1">
            <a:spLocks/>
          </p:cNvSpPr>
          <p:nvPr/>
        </p:nvSpPr>
        <p:spPr>
          <a:xfrm>
            <a:off x="5067539" y="5849954"/>
            <a:ext cx="2056921" cy="4073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Mask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R-CNN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pPr marL="342900" indent="-342900"/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F18D3-9C4C-6A4D-BB69-0D908757D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98" y="1406718"/>
            <a:ext cx="5694702" cy="4324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50424-48D9-3748-8282-1C5B71A2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46" y="1406718"/>
            <a:ext cx="5452593" cy="43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03262"/>
              </p:ext>
            </p:extLst>
          </p:nvPr>
        </p:nvGraphicFramePr>
        <p:xfrm>
          <a:off x="1659054" y="2273113"/>
          <a:ext cx="8873892" cy="28006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18473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716536586"/>
                    </a:ext>
                  </a:extLst>
                </a:gridCol>
              </a:tblGrid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DeepLab-v3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mIoU</a:t>
                      </a:r>
                      <a:r>
                        <a:rPr lang="en-US" dirty="0"/>
                        <a:t> on VOC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85.7%(paper)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Mask-RCNN-ResNet50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 AP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32.8%(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Mask-RCNN-Resnet101-FPN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Mask AP on COCO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36.4%(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8752F3-9D94-A443-83F6-793FBF50ED5C}"/>
              </a:ext>
            </a:extLst>
          </p:cNvPr>
          <p:cNvSpPr txBox="1"/>
          <p:nvPr/>
        </p:nvSpPr>
        <p:spPr>
          <a:xfrm>
            <a:off x="3904038" y="5376739"/>
            <a:ext cx="3807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SOTA pre-trained models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556311" y="981264"/>
            <a:ext cx="648664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 specialized for 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Metric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315131" y="3167390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3401-7CD2-C541-B084-901810BD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30" y="1557493"/>
            <a:ext cx="7937540" cy="4029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DD955-6330-C044-ADA2-DD57E878765A}"/>
              </a:ext>
            </a:extLst>
          </p:cNvPr>
          <p:cNvSpPr txBox="1"/>
          <p:nvPr/>
        </p:nvSpPr>
        <p:spPr>
          <a:xfrm>
            <a:off x="4494792" y="5740131"/>
            <a:ext cx="4031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Images and Ground Truths</a:t>
            </a:r>
          </a:p>
        </p:txBody>
      </p:sp>
    </p:spTree>
    <p:extLst>
      <p:ext uri="{BB962C8B-B14F-4D97-AF65-F5344CB8AC3E}">
        <p14:creationId xmlns:p14="http://schemas.microsoft.com/office/powerpoint/2010/main" val="22386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D955-6330-C044-ADA2-DD57E878765A}"/>
              </a:ext>
            </a:extLst>
          </p:cNvPr>
          <p:cNvSpPr txBox="1"/>
          <p:nvPr/>
        </p:nvSpPr>
        <p:spPr>
          <a:xfrm>
            <a:off x="1464745" y="2521059"/>
            <a:ext cx="15824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Metrics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PixAcc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mIoU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4A0D0-A54E-094B-80BE-50780E46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524" y="1273097"/>
            <a:ext cx="6411733" cy="2406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58E77-A743-494B-AC75-73C4E687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24" y="3856545"/>
            <a:ext cx="6411733" cy="23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39431AD-0823-1847-A20B-B6F4AD49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63" y="1757411"/>
            <a:ext cx="4276493" cy="353341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84759D5-9459-1A40-A36B-5AF4A184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341" y="1757411"/>
            <a:ext cx="4173267" cy="3533414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3CACCAC0-9735-634F-9056-B671759DE76A}"/>
              </a:ext>
            </a:extLst>
          </p:cNvPr>
          <p:cNvSpPr/>
          <p:nvPr/>
        </p:nvSpPr>
        <p:spPr>
          <a:xfrm>
            <a:off x="1265663" y="5653972"/>
            <a:ext cx="9293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Ioffe and </a:t>
            </a:r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. "Batch normalization: Accelerating deep network training by reducing internal covariate shift.” ICML. 2015.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6B7493F-6E45-894F-A154-D48C3C826F8A}"/>
              </a:ext>
            </a:extLst>
          </p:cNvPr>
          <p:cNvSpPr txBox="1"/>
          <p:nvPr/>
        </p:nvSpPr>
        <p:spPr>
          <a:xfrm>
            <a:off x="3743979" y="1114172"/>
            <a:ext cx="4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Standard BN and 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88113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Classify and mask the pixels of the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CC50E-0258-2846-8B6E-30BA33B6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74" y="2724275"/>
            <a:ext cx="8065252" cy="30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6B7493F-6E45-894F-A154-D48C3C826F8A}"/>
              </a:ext>
            </a:extLst>
          </p:cNvPr>
          <p:cNvSpPr txBox="1"/>
          <p:nvPr/>
        </p:nvSpPr>
        <p:spPr>
          <a:xfrm>
            <a:off x="3377756" y="1068055"/>
            <a:ext cx="508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Synchronized 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(”Sync twice”)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5881BA15-A786-5745-ACF5-755EFC8F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88" y="1622012"/>
            <a:ext cx="9820586" cy="36139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D01A22-5421-924F-A75A-0CE93BEE7EB6}"/>
              </a:ext>
            </a:extLst>
          </p:cNvPr>
          <p:cNvSpPr/>
          <p:nvPr/>
        </p:nvSpPr>
        <p:spPr>
          <a:xfrm>
            <a:off x="1524812" y="5466779"/>
            <a:ext cx="8716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2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Peng, Chao, et al. "</a:t>
            </a:r>
            <a:r>
              <a:rPr lang="en-US" dirty="0" err="1">
                <a:solidFill>
                  <a:schemeClr val="bg1"/>
                </a:solidFill>
                <a:ea typeface="Cambria Math" panose="02040503050406030204" pitchFamily="18" charset="0"/>
              </a:rPr>
              <a:t>MegDet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: A Large Mini-Batch Object Detector.” </a:t>
            </a:r>
            <a:r>
              <a:rPr lang="en-US" dirty="0">
                <a:solidFill>
                  <a:schemeClr val="bg1"/>
                </a:solidFill>
              </a:rPr>
              <a:t>CVPR2018</a:t>
            </a:r>
          </a:p>
          <a:p>
            <a:r>
              <a:rPr lang="en-US" baseline="30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Liu, Shu, et al. "Path Aggregation Network for Instance Segmentation.” CVPR2018</a:t>
            </a:r>
          </a:p>
        </p:txBody>
      </p:sp>
    </p:spTree>
    <p:extLst>
      <p:ext uri="{BB962C8B-B14F-4D97-AF65-F5344CB8AC3E}">
        <p14:creationId xmlns:p14="http://schemas.microsoft.com/office/powerpoint/2010/main" val="374884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6B7493F-6E45-894F-A154-D48C3C826F8A}"/>
              </a:ext>
            </a:extLst>
          </p:cNvPr>
          <p:cNvSpPr txBox="1"/>
          <p:nvPr/>
        </p:nvSpPr>
        <p:spPr>
          <a:xfrm>
            <a:off x="3377756" y="1068055"/>
            <a:ext cx="5014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Synchronized 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(”Sync once”)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D01A22-5421-924F-A75A-0CE93BEE7EB6}"/>
              </a:ext>
            </a:extLst>
          </p:cNvPr>
          <p:cNvSpPr/>
          <p:nvPr/>
        </p:nvSpPr>
        <p:spPr>
          <a:xfrm>
            <a:off x="1560984" y="5567140"/>
            <a:ext cx="8716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4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Zhang, Hang, et al. "Context encoding for semantic segmentation." The IEEE Conference on Computer Vision and Pattern Recognition (CVPR). 2018.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F1EF2-3E29-1F47-BE3D-C4BFFAD9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03" y="1548799"/>
            <a:ext cx="9969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8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D01A22-5421-924F-A75A-0CE93BEE7EB6}"/>
              </a:ext>
            </a:extLst>
          </p:cNvPr>
          <p:cNvSpPr/>
          <p:nvPr/>
        </p:nvSpPr>
        <p:spPr>
          <a:xfrm>
            <a:off x="738984" y="5757805"/>
            <a:ext cx="9828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5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Zhu, et al. "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Semantic Segmentation via Video Propagation and Label Relaxation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." The IEEE Conference on Computer Vision and Pattern Recognition (CVPR). 2019.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all_in_one_marked_text_fps5_crf23">
            <a:hlinkClick r:id="" action="ppaction://media"/>
            <a:extLst>
              <a:ext uri="{FF2B5EF4-FFF2-40B4-BE49-F238E27FC236}">
                <a16:creationId xmlns:a16="http://schemas.microsoft.com/office/drawing/2014/main" id="{D7E49535-E38B-5241-8D0C-25C8599E5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547" y="713229"/>
            <a:ext cx="8236848" cy="5044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893D1-0162-224A-AA2B-EFE0EFA356A5}"/>
              </a:ext>
            </a:extLst>
          </p:cNvPr>
          <p:cNvSpPr txBox="1"/>
          <p:nvPr/>
        </p:nvSpPr>
        <p:spPr>
          <a:xfrm>
            <a:off x="1357970" y="779068"/>
            <a:ext cx="3292089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Cityscapes Synthesized Training Samples</a:t>
            </a:r>
            <a:endParaRPr lang="en-US" sz="2667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D13DE-C5D2-4C40-A83B-834B9FE19372}"/>
              </a:ext>
            </a:extLst>
          </p:cNvPr>
          <p:cNvSpPr txBox="1"/>
          <p:nvPr/>
        </p:nvSpPr>
        <p:spPr>
          <a:xfrm>
            <a:off x="4963369" y="3722937"/>
            <a:ext cx="44926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VPLR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en-US" sz="1200" dirty="0">
              <a:solidFill>
                <a:srgbClr val="FFFF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7E2E62-575B-6941-AA55-F702C0DA57C0}"/>
              </a:ext>
            </a:extLst>
          </p:cNvPr>
          <p:cNvGrpSpPr/>
          <p:nvPr/>
        </p:nvGrpSpPr>
        <p:grpSpPr>
          <a:xfrm>
            <a:off x="1538381" y="5357695"/>
            <a:ext cx="3208283" cy="400110"/>
            <a:chOff x="890457" y="5054341"/>
            <a:chExt cx="3208283" cy="4001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2E26F8-FE09-8F4D-AFAE-80727BD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0482" y="5213000"/>
              <a:ext cx="518128" cy="1645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053226-AC26-2D41-B008-5621CC0BB37E}"/>
                </a:ext>
              </a:extLst>
            </p:cNvPr>
            <p:cNvSpPr txBox="1"/>
            <p:nvPr/>
          </p:nvSpPr>
          <p:spPr>
            <a:xfrm>
              <a:off x="890457" y="5054341"/>
              <a:ext cx="3208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          synthesized samples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57FB9F-E0E5-CA4E-81A9-8CE44EA5C7DB}"/>
              </a:ext>
            </a:extLst>
          </p:cNvPr>
          <p:cNvSpPr txBox="1"/>
          <p:nvPr/>
        </p:nvSpPr>
        <p:spPr>
          <a:xfrm>
            <a:off x="1820237" y="3547474"/>
            <a:ext cx="2367554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67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66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 [t-5, t+5]</a:t>
            </a:r>
            <a:endParaRPr lang="en-US" sz="2667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B8A03-E4B6-8C46-A122-860202C59F41}"/>
              </a:ext>
            </a:extLst>
          </p:cNvPr>
          <p:cNvSpPr txBox="1"/>
          <p:nvPr/>
        </p:nvSpPr>
        <p:spPr>
          <a:xfrm>
            <a:off x="1997470" y="3734486"/>
            <a:ext cx="2004664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 frames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40BF7-0D8C-9D46-B358-4484AEEE6ACB}"/>
              </a:ext>
            </a:extLst>
          </p:cNvPr>
          <p:cNvSpPr txBox="1"/>
          <p:nvPr/>
        </p:nvSpPr>
        <p:spPr>
          <a:xfrm>
            <a:off x="4963369" y="5418692"/>
            <a:ext cx="44926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Flownet2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EBDDF-3A3A-C24D-80B5-B274540152D0}"/>
              </a:ext>
            </a:extLst>
          </p:cNvPr>
          <p:cNvSpPr txBox="1"/>
          <p:nvPr/>
        </p:nvSpPr>
        <p:spPr>
          <a:xfrm>
            <a:off x="5009425" y="2100926"/>
            <a:ext cx="44926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prediction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8" grpId="0" animBg="1"/>
      <p:bldP spid="13" grpId="0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4" name="Online Media 3" descr="anno_nvseg_robust_demo">
            <a:hlinkClick r:id="" action="ppaction://media"/>
            <a:extLst>
              <a:ext uri="{FF2B5EF4-FFF2-40B4-BE49-F238E27FC236}">
                <a16:creationId xmlns:a16="http://schemas.microsoft.com/office/drawing/2014/main" id="{59A49272-C9FE-FB4C-842F-F4A8D4D20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E1864-FA06-D443-8C4C-F9E338E3C46F}"/>
              </a:ext>
            </a:extLst>
          </p:cNvPr>
          <p:cNvSpPr txBox="1"/>
          <p:nvPr/>
        </p:nvSpPr>
        <p:spPr>
          <a:xfrm>
            <a:off x="3629491" y="5234585"/>
            <a:ext cx="493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More robust visualization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B4B46-B773-524B-902F-87A3C6E2B80F}"/>
              </a:ext>
            </a:extLst>
          </p:cNvPr>
          <p:cNvSpPr/>
          <p:nvPr/>
        </p:nvSpPr>
        <p:spPr>
          <a:xfrm>
            <a:off x="738984" y="5757805"/>
            <a:ext cx="9828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5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Zhu, et al. "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Semantic Segmentation via Video Propagation and Label Relaxation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." The IEEE Conference on Computer Vision and Pattern Recognition (CVPR). 2019.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1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8AEA6-E515-F844-9D69-4A9D2688A5DD}"/>
              </a:ext>
            </a:extLst>
          </p:cNvPr>
          <p:cNvSpPr/>
          <p:nvPr/>
        </p:nvSpPr>
        <p:spPr>
          <a:xfrm>
            <a:off x="738984" y="5757805"/>
            <a:ext cx="9828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ea typeface="Cambria Math" panose="02040503050406030204" pitchFamily="18" charset="0"/>
              </a:rPr>
              <a:t>5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Zhu, et al. "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Semantic Segmentation via Video Propagation and Label Relaxation</a:t>
            </a:r>
            <a:r>
              <a:rPr lang="en-US" dirty="0">
                <a:solidFill>
                  <a:schemeClr val="bg1"/>
                </a:solidFill>
                <a:ea typeface="Cambria Math" panose="02040503050406030204" pitchFamily="18" charset="0"/>
              </a:rPr>
              <a:t>." The IEEE Conference on Computer Vision and Pattern Recognition (CVPR). 2019.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01F0A0-87DF-BB4C-9CDF-4D8A8D53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4" y="3301504"/>
            <a:ext cx="4207431" cy="243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A49B47-4A62-E841-B2F1-C669BB8A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7" y="753120"/>
            <a:ext cx="10940405" cy="2490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95CCEC-FA05-4F4E-AF13-7FA8FDB3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55" y="3301504"/>
            <a:ext cx="5814647" cy="227095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77C3A3-4F52-474D-A674-914611672976}"/>
              </a:ext>
            </a:extLst>
          </p:cNvPr>
          <p:cNvSpPr/>
          <p:nvPr/>
        </p:nvSpPr>
        <p:spPr>
          <a:xfrm>
            <a:off x="4282532" y="5058815"/>
            <a:ext cx="347296" cy="4865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A1EAAF-0E31-4248-8019-E4DEF7F03DB7}"/>
              </a:ext>
            </a:extLst>
          </p:cNvPr>
          <p:cNvSpPr/>
          <p:nvPr/>
        </p:nvSpPr>
        <p:spPr>
          <a:xfrm>
            <a:off x="10914141" y="2733819"/>
            <a:ext cx="381387" cy="3823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2B0796-F53C-E946-A2F1-D1553C29891E}"/>
              </a:ext>
            </a:extLst>
          </p:cNvPr>
          <p:cNvSpPr/>
          <p:nvPr/>
        </p:nvSpPr>
        <p:spPr>
          <a:xfrm>
            <a:off x="10487715" y="4808668"/>
            <a:ext cx="571146" cy="49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645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25326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Segmentation?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Precise information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3CABE-B7BB-5742-82FF-B3588A20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4" y="2872453"/>
            <a:ext cx="3364433" cy="2279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04438-69DB-F04C-BB33-F91508F8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236" y="2872453"/>
            <a:ext cx="3701350" cy="227998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0D176E-F6AD-6940-A1C2-2287C8AAB9DF}"/>
              </a:ext>
            </a:extLst>
          </p:cNvPr>
          <p:cNvCxnSpPr/>
          <p:nvPr/>
        </p:nvCxnSpPr>
        <p:spPr>
          <a:xfrm>
            <a:off x="5199243" y="4012445"/>
            <a:ext cx="11334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categories of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FB52-F2F7-E448-A4B3-DC4A4880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37" y="2969486"/>
            <a:ext cx="3701350" cy="2279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99C22-A82C-244A-ABFF-C5F093CD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15" y="2969485"/>
            <a:ext cx="3729462" cy="2297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CE6DE-7892-4E42-BC85-4AF6B27B1923}"/>
              </a:ext>
            </a:extLst>
          </p:cNvPr>
          <p:cNvSpPr txBox="1"/>
          <p:nvPr/>
        </p:nvSpPr>
        <p:spPr>
          <a:xfrm>
            <a:off x="1950918" y="2099254"/>
            <a:ext cx="314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Semantic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08BAB-88C1-8A48-88E7-C844E1F2E239}"/>
              </a:ext>
            </a:extLst>
          </p:cNvPr>
          <p:cNvSpPr txBox="1"/>
          <p:nvPr/>
        </p:nvSpPr>
        <p:spPr>
          <a:xfrm>
            <a:off x="7165223" y="2099254"/>
            <a:ext cx="3038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Instance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8504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FB52-F2F7-E448-A4B3-DC4A4880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37" y="2969486"/>
            <a:ext cx="3701350" cy="2279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99C22-A82C-244A-ABFF-C5F093CD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15" y="2969485"/>
            <a:ext cx="3729462" cy="2297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CE6DE-7892-4E42-BC85-4AF6B27B1923}"/>
              </a:ext>
            </a:extLst>
          </p:cNvPr>
          <p:cNvSpPr txBox="1"/>
          <p:nvPr/>
        </p:nvSpPr>
        <p:spPr>
          <a:xfrm>
            <a:off x="1950918" y="2099254"/>
            <a:ext cx="314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Semantic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08BAB-88C1-8A48-88E7-C844E1F2E239}"/>
              </a:ext>
            </a:extLst>
          </p:cNvPr>
          <p:cNvSpPr txBox="1"/>
          <p:nvPr/>
        </p:nvSpPr>
        <p:spPr>
          <a:xfrm>
            <a:off x="7165223" y="2099254"/>
            <a:ext cx="3038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Instance Segmentation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6B57ED-E7D3-9846-8EA0-DA0571BB42FA}"/>
              </a:ext>
            </a:extLst>
          </p:cNvPr>
          <p:cNvSpPr/>
          <p:nvPr/>
        </p:nvSpPr>
        <p:spPr>
          <a:xfrm>
            <a:off x="1251473" y="53770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</a:rPr>
              <a:t>FCN</a:t>
            </a: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PSPNet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DeepLab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9CD8C-0619-7347-A142-C859BC3B75AA}"/>
              </a:ext>
            </a:extLst>
          </p:cNvPr>
          <p:cNvSpPr/>
          <p:nvPr/>
        </p:nvSpPr>
        <p:spPr>
          <a:xfrm>
            <a:off x="6438410" y="5654047"/>
            <a:ext cx="181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</a:rPr>
              <a:t>Mask R-CNN</a:t>
            </a:r>
          </a:p>
        </p:txBody>
      </p:sp>
    </p:spTree>
    <p:extLst>
      <p:ext uri="{BB962C8B-B14F-4D97-AF65-F5344CB8AC3E}">
        <p14:creationId xmlns:p14="http://schemas.microsoft.com/office/powerpoint/2010/main" val="34064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Semantic Segmentation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35089-7719-6842-BD58-F61FB14F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2" y="1764203"/>
            <a:ext cx="7249215" cy="403301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3580501" y="5870733"/>
            <a:ext cx="5030995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FCN: Fully Convolutional Network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Semantic Segmentation Models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10B9CD-69B9-374B-9278-E9C35036C6E9}"/>
              </a:ext>
            </a:extLst>
          </p:cNvPr>
          <p:cNvSpPr txBox="1">
            <a:spLocks/>
          </p:cNvSpPr>
          <p:nvPr/>
        </p:nvSpPr>
        <p:spPr>
          <a:xfrm>
            <a:off x="3580502" y="5881491"/>
            <a:ext cx="5030995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FCN: Fully Convolutional Network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848ED-8172-EC47-A442-260444AB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16" y="2063426"/>
            <a:ext cx="10169368" cy="35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Semantic Segmentation Models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10B9CD-69B9-374B-9278-E9C35036C6E9}"/>
              </a:ext>
            </a:extLst>
          </p:cNvPr>
          <p:cNvSpPr txBox="1">
            <a:spLocks/>
          </p:cNvSpPr>
          <p:nvPr/>
        </p:nvSpPr>
        <p:spPr>
          <a:xfrm>
            <a:off x="740483" y="5275134"/>
            <a:ext cx="5030995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Upsampling</a:t>
            </a:r>
            <a:r>
              <a:rPr lang="en-US" altLang="zh-CN" dirty="0">
                <a:solidFill>
                  <a:schemeClr val="bg1"/>
                </a:solidFill>
              </a:rPr>
              <a:t>: small to large feature map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FB9E23-D94F-1E4D-B236-7554B76C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95" y="2154627"/>
            <a:ext cx="2743930" cy="3078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3974B-30DD-FF4F-B075-D05119FF7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44" y="2154627"/>
            <a:ext cx="5743074" cy="30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0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Semantic Segmentation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977F3-819D-2F45-B51B-1AE8A8D91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01" y="2140987"/>
            <a:ext cx="2426834" cy="2576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25F63-F096-7D4D-A9EE-56EC9B44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38" y="2140987"/>
            <a:ext cx="2670682" cy="25760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14DE46-F114-5D42-9AA4-2B43B3F821D1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4995835" y="3429000"/>
            <a:ext cx="1663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312C0F-16D7-3E4C-8552-EAFFC465AEAE}"/>
              </a:ext>
            </a:extLst>
          </p:cNvPr>
          <p:cNvSpPr txBox="1"/>
          <p:nvPr/>
        </p:nvSpPr>
        <p:spPr>
          <a:xfrm>
            <a:off x="3299753" y="491929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BAF57-94BD-D346-BD1C-02C761D2A6D1}"/>
              </a:ext>
            </a:extLst>
          </p:cNvPr>
          <p:cNvSpPr txBox="1"/>
          <p:nvPr/>
        </p:nvSpPr>
        <p:spPr>
          <a:xfrm>
            <a:off x="7526841" y="491929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Dilated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ABC42F-AC1A-524A-8754-62A0DA0DFBE4}"/>
              </a:ext>
            </a:extLst>
          </p:cNvPr>
          <p:cNvSpPr txBox="1">
            <a:spLocks/>
          </p:cNvSpPr>
          <p:nvPr/>
        </p:nvSpPr>
        <p:spPr>
          <a:xfrm>
            <a:off x="2474934" y="5614786"/>
            <a:ext cx="6705704" cy="5600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Dilated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Convolution: increase receptive field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23238</TotalTime>
  <Words>498</Words>
  <Application>Microsoft Macintosh PowerPoint</Application>
  <PresentationFormat>Widescreen</PresentationFormat>
  <Paragraphs>108</Paragraphs>
  <Slides>26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GluonCV: Segmentation</vt:lpstr>
      <vt:lpstr>What’s segmentation</vt:lpstr>
      <vt:lpstr>Why Segmentation?</vt:lpstr>
      <vt:lpstr>Popular categories of segmentation</vt:lpstr>
      <vt:lpstr>Popular models of segmentation</vt:lpstr>
      <vt:lpstr>Implement SOTA Semantic Segmentation Models</vt:lpstr>
      <vt:lpstr>Implement SOTA Semantic Segmentation Models</vt:lpstr>
      <vt:lpstr>Implement SOTA Semantic Segmentation Models</vt:lpstr>
      <vt:lpstr>Implement SOTA Semantic Segmentation Models</vt:lpstr>
      <vt:lpstr>Implement SOTA Semantic Segmentation Models</vt:lpstr>
      <vt:lpstr>Implement SOTA Semantic Segmentation Models</vt:lpstr>
      <vt:lpstr>Implement SOTA Semantic Segmentation Models</vt:lpstr>
      <vt:lpstr>Implement SOTA Semantic Segmentation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242</cp:revision>
  <dcterms:created xsi:type="dcterms:W3CDTF">2018-05-23T17:43:54Z</dcterms:created>
  <dcterms:modified xsi:type="dcterms:W3CDTF">2019-10-17T01:05:41Z</dcterms:modified>
</cp:coreProperties>
</file>